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4A1E3DA-0F87-4716-A57B-88443FB1B99D}">
  <a:tblStyle styleId="{64A1E3DA-0F87-4716-A57B-88443FB1B9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39" name="Google Shape;39;p2"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40" name="Google Shape;40;p2"/>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i="0" u="none" strike="noStrike" cap="none">
                <a:solidFill>
                  <a:schemeClr val="dk1"/>
                </a:solidFill>
                <a:latin typeface="Arial"/>
                <a:ea typeface="Arial"/>
                <a:cs typeface="Arial"/>
                <a:sym typeface="Arial"/>
              </a:rPr>
              <a:t>اللجنة الوطنية لمتابعة البرامج الدولية لدعم الابتكار و المقاولتية </a:t>
            </a:r>
            <a:endParaRPr sz="2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fr-FR" sz="1500" b="1" i="0" u="none" strike="noStrike" cap="none">
                <a:solidFill>
                  <a:schemeClr val="dk1"/>
                </a:solidFill>
                <a:latin typeface="Arial"/>
                <a:ea typeface="Arial"/>
                <a:cs typeface="Arial"/>
                <a:sym typeface="Arial"/>
              </a:rPr>
              <a:t>Commission Nationale de Suivi des Programmes Internationaux de Soutien de l’Innovation et de l’Entreprenariat</a:t>
            </a:r>
            <a:endParaRPr sz="15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1" name="Google Shape;111;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114" name="Google Shape;114;p11"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15" name="Google Shape;115;p11"/>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9" name="Google Shape;11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0" name="Google Shape;12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
        <p:nvSpPr>
          <p:cNvPr id="123" name="Google Shape;12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a:p>
        </p:txBody>
      </p:sp>
      <p:sp>
        <p:nvSpPr>
          <p:cNvPr id="124" name="Google Shape;12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pic>
        <p:nvPicPr>
          <p:cNvPr id="125" name="Google Shape;125;p12"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26" name="Google Shape;126;p12"/>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0" name="Google Shape;130;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133" name="Google Shape;133;p13"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34" name="Google Shape;134;p13"/>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citation">
  <p:cSld name="Carte nom citation">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9" name="Google Shape;13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
        <p:nvSpPr>
          <p:cNvPr id="142" name="Google Shape;142;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a:p>
        </p:txBody>
      </p:sp>
      <p:sp>
        <p:nvSpPr>
          <p:cNvPr id="143" name="Google Shape;143;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a:solidFill>
                  <a:srgbClr val="BFE471"/>
                </a:solidFill>
                <a:latin typeface="Arial"/>
                <a:ea typeface="Arial"/>
                <a:cs typeface="Arial"/>
                <a:sym typeface="Arial"/>
              </a:rPr>
              <a:t>”</a:t>
            </a:r>
            <a:endParaRPr/>
          </a:p>
        </p:txBody>
      </p:sp>
      <p:pic>
        <p:nvPicPr>
          <p:cNvPr id="144" name="Google Shape;144;p14"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45" name="Google Shape;145;p14"/>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rai ou faux">
  <p:cSld name="Vrai ou faux">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9" name="Google Shape;149;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50" name="Google Shape;150;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153" name="Google Shape;153;p15"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54" name="Google Shape;154;p15"/>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6"/>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8" name="Google Shape;158;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161" name="Google Shape;161;p16"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62" name="Google Shape;162;p16"/>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6" name="Google Shape;16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169" name="Google Shape;169;p17"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70" name="Google Shape;170;p17"/>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 name="Google Shape;44;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47" name="Google Shape;47;p3"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48" name="Google Shape;48;p3"/>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55" name="Google Shape;55;p4"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56" name="Google Shape;56;p4"/>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64" name="Google Shape;64;p5"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65" name="Google Shape;65;p5"/>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66"/>
        <p:cNvGrpSpPr/>
        <p:nvPr/>
      </p:nvGrpSpPr>
      <p:grpSpPr>
        <a:xfrm>
          <a:off x="0" y="0"/>
          <a:ext cx="0" cy="0"/>
          <a:chOff x="0" y="0"/>
          <a:chExt cx="0" cy="0"/>
        </a:xfrm>
      </p:grpSpPr>
      <p:sp>
        <p:nvSpPr>
          <p:cNvPr id="67" name="Google Shape;67;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75" name="Google Shape;75;p6"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76" name="Google Shape;76;p6"/>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82" name="Google Shape;82;p7"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83" name="Google Shape;83;p7"/>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84"/>
        <p:cNvGrpSpPr/>
        <p:nvPr/>
      </p:nvGrpSpPr>
      <p:grpSpPr>
        <a:xfrm>
          <a:off x="0" y="0"/>
          <a:ext cx="0" cy="0"/>
          <a:chOff x="0" y="0"/>
          <a:chExt cx="0" cy="0"/>
        </a:xfrm>
      </p:grpSpPr>
      <p:sp>
        <p:nvSpPr>
          <p:cNvPr id="85" name="Google Shape;85;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88" name="Google Shape;88;p8"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89" name="Google Shape;89;p8"/>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3" name="Google Shape;93;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94" name="Google Shape;94;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97" name="Google Shape;97;p9"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98" name="Google Shape;98;p9"/>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a:spLocks noGrp="1"/>
          </p:cNvSpPr>
          <p:nvPr>
            <p:ph type="pic" idx="2"/>
          </p:nvPr>
        </p:nvSpPr>
        <p:spPr>
          <a:xfrm>
            <a:off x="677334" y="609600"/>
            <a:ext cx="8596668" cy="3845718"/>
          </a:xfrm>
          <a:prstGeom prst="rect">
            <a:avLst/>
          </a:prstGeom>
          <a:noFill/>
          <a:ln>
            <a:noFill/>
          </a:ln>
        </p:spPr>
      </p:sp>
      <p:sp>
        <p:nvSpPr>
          <p:cNvPr id="102" name="Google Shape;102;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3" name="Google Shape;103;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pic>
        <p:nvPicPr>
          <p:cNvPr id="106" name="Google Shape;106;p10" descr="C:\Users\DELL\Desktop\Commission Nationale Innovation Entreprenariat\Infographie\Logo3.png"/>
          <p:cNvPicPr preferRelativeResize="0"/>
          <p:nvPr/>
        </p:nvPicPr>
        <p:blipFill rotWithShape="1">
          <a:blip r:embed="rId2">
            <a:alphaModFix/>
          </a:blip>
          <a:srcRect b="19483"/>
          <a:stretch/>
        </p:blipFill>
        <p:spPr>
          <a:xfrm>
            <a:off x="0" y="40954"/>
            <a:ext cx="748534" cy="597602"/>
          </a:xfrm>
          <a:prstGeom prst="rect">
            <a:avLst/>
          </a:prstGeom>
          <a:noFill/>
          <a:ln>
            <a:noFill/>
          </a:ln>
          <a:effectLst>
            <a:outerShdw blurRad="292100" dist="139700" dir="2700000" algn="tl" rotWithShape="0">
              <a:srgbClr val="333333">
                <a:alpha val="64705"/>
              </a:srgbClr>
            </a:outerShdw>
          </a:effectLst>
        </p:spPr>
      </p:pic>
      <p:sp>
        <p:nvSpPr>
          <p:cNvPr id="107" name="Google Shape;107;p10"/>
          <p:cNvSpPr/>
          <p:nvPr/>
        </p:nvSpPr>
        <p:spPr>
          <a:xfrm>
            <a:off x="544173" y="8956"/>
            <a:ext cx="9146641" cy="6924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chemeClr val="dk1"/>
                </a:solidFill>
                <a:latin typeface="Arial"/>
                <a:ea typeface="Arial"/>
                <a:cs typeface="Arial"/>
                <a:sym typeface="Arial"/>
              </a:rPr>
              <a:t>اللجنة الوطنية لمتابعة البرامج الدولية لدعم الابتكار و المقاولتية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fr-FR" sz="1500" b="1">
                <a:solidFill>
                  <a:schemeClr val="dk1"/>
                </a:solidFill>
                <a:latin typeface="Arial"/>
                <a:ea typeface="Arial"/>
                <a:cs typeface="Arial"/>
                <a:sym typeface="Arial"/>
              </a:rPr>
              <a:t>Commission Nationale de Suivi des Programmes Internationaux de Soutien de l’Innovation et de l’Entreprenariat</a:t>
            </a:r>
            <a:endParaRPr sz="1500" b="1">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emakefuture.it/call/startup-competi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ctrTitle"/>
          </p:nvPr>
        </p:nvSpPr>
        <p:spPr>
          <a:xfrm>
            <a:off x="127475" y="1277447"/>
            <a:ext cx="10219800" cy="85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7818"/>
              </a:buClr>
              <a:buSzPts val="4000"/>
              <a:buFont typeface="Trebuchet MS"/>
              <a:buNone/>
            </a:pPr>
            <a:r>
              <a:rPr lang="fr-FR" sz="3000" b="1">
                <a:solidFill>
                  <a:srgbClr val="3F7818"/>
                </a:solidFill>
              </a:rPr>
              <a:t>WMF2025 Startup Competition</a:t>
            </a:r>
            <a:endParaRPr sz="3000" b="1">
              <a:solidFill>
                <a:srgbClr val="3F7818"/>
              </a:solidFill>
            </a:endParaRPr>
          </a:p>
          <a:p>
            <a:pPr marL="0" lvl="0" indent="0" algn="ctr" rtl="0">
              <a:spcBef>
                <a:spcPts val="0"/>
              </a:spcBef>
              <a:spcAft>
                <a:spcPts val="0"/>
              </a:spcAft>
              <a:buClr>
                <a:srgbClr val="3F7818"/>
              </a:buClr>
              <a:buSzPts val="4000"/>
              <a:buFont typeface="Trebuchet MS"/>
              <a:buNone/>
            </a:pPr>
            <a:r>
              <a:rPr lang="fr-FR" sz="1700" b="1">
                <a:solidFill>
                  <a:srgbClr val="3F7818"/>
                </a:solidFill>
              </a:rPr>
              <a:t>International startup challenge for digital innovation</a:t>
            </a:r>
            <a:endParaRPr sz="1700" b="1">
              <a:solidFill>
                <a:srgbClr val="3F7818"/>
              </a:solidFill>
            </a:endParaRPr>
          </a:p>
        </p:txBody>
      </p:sp>
      <p:sp>
        <p:nvSpPr>
          <p:cNvPr id="176" name="Google Shape;176;p18"/>
          <p:cNvSpPr txBox="1">
            <a:spLocks noGrp="1"/>
          </p:cNvSpPr>
          <p:nvPr>
            <p:ph type="subTitle" idx="1"/>
          </p:nvPr>
        </p:nvSpPr>
        <p:spPr>
          <a:xfrm>
            <a:off x="2474258" y="2274595"/>
            <a:ext cx="5526208" cy="34723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120"/>
              <a:buNone/>
            </a:pPr>
            <a:r>
              <a:rPr lang="fr-FR" sz="1400">
                <a:solidFill>
                  <a:srgbClr val="3F7818"/>
                </a:solidFill>
              </a:rPr>
              <a:t>By Prof. Hichem NASRI &amp; Prof. Safieddine OUNIS</a:t>
            </a:r>
            <a:endParaRPr sz="1400">
              <a:solidFill>
                <a:srgbClr val="3F7818"/>
              </a:solidFill>
            </a:endParaRPr>
          </a:p>
        </p:txBody>
      </p:sp>
      <p:sp>
        <p:nvSpPr>
          <p:cNvPr id="177" name="Google Shape;177;p18"/>
          <p:cNvSpPr/>
          <p:nvPr/>
        </p:nvSpPr>
        <p:spPr>
          <a:xfrm>
            <a:off x="8946775" y="6319000"/>
            <a:ext cx="31707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300">
                <a:solidFill>
                  <a:srgbClr val="0000FF"/>
                </a:solidFill>
                <a:latin typeface="Trebuchet MS"/>
                <a:ea typeface="Trebuchet MS"/>
                <a:cs typeface="Trebuchet MS"/>
                <a:sym typeface="Trebuchet MS"/>
              </a:rPr>
              <a:t>https://en.wemakefuture.it/call/startup-competition/</a:t>
            </a:r>
            <a:endParaRPr sz="1300" b="0" i="0" u="none" strike="noStrike" cap="none">
              <a:solidFill>
                <a:srgbClr val="0000FF"/>
              </a:solidFill>
              <a:latin typeface="Trebuchet MS"/>
              <a:ea typeface="Trebuchet MS"/>
              <a:cs typeface="Trebuchet MS"/>
              <a:sym typeface="Trebuchet MS"/>
            </a:endParaRPr>
          </a:p>
        </p:txBody>
      </p:sp>
      <p:pic>
        <p:nvPicPr>
          <p:cNvPr id="178" name="Google Shape;178;p18" descr="377 300+ Planète Terre Stock Illustrations, graphiques vectoriels libre de  droits et Clip Art - iStock | Terre vue du ciel, Globe terrestre,  Planisphère"/>
          <p:cNvPicPr preferRelativeResize="0"/>
          <p:nvPr/>
        </p:nvPicPr>
        <p:blipFill rotWithShape="1">
          <a:blip r:embed="rId3">
            <a:alphaModFix/>
          </a:blip>
          <a:srcRect/>
          <a:stretch/>
        </p:blipFill>
        <p:spPr>
          <a:xfrm>
            <a:off x="10331392" y="4676754"/>
            <a:ext cx="1293204" cy="1293204"/>
          </a:xfrm>
          <a:prstGeom prst="rect">
            <a:avLst/>
          </a:prstGeom>
          <a:noFill/>
          <a:ln>
            <a:noFill/>
          </a:ln>
          <a:effectLst>
            <a:outerShdw blurRad="292100" dist="139700" dir="2700000" algn="tl" rotWithShape="0">
              <a:srgbClr val="333333">
                <a:alpha val="64705"/>
              </a:srgbClr>
            </a:outerShdw>
          </a:effectLst>
        </p:spPr>
      </p:pic>
      <p:pic>
        <p:nvPicPr>
          <p:cNvPr id="179" name="Google Shape;179;p18" descr="C:\Users\DELL\Desktop\Commission Nationale Innovation Entreprenariat\Infographie\Logo3.png"/>
          <p:cNvPicPr preferRelativeResize="0"/>
          <p:nvPr/>
        </p:nvPicPr>
        <p:blipFill rotWithShape="1">
          <a:blip r:embed="rId4">
            <a:alphaModFix/>
          </a:blip>
          <a:srcRect b="19483"/>
          <a:stretch/>
        </p:blipFill>
        <p:spPr>
          <a:xfrm>
            <a:off x="10081622" y="14059"/>
            <a:ext cx="1751778" cy="1398556"/>
          </a:xfrm>
          <a:prstGeom prst="rect">
            <a:avLst/>
          </a:prstGeom>
          <a:noFill/>
          <a:ln>
            <a:noFill/>
          </a:ln>
          <a:effectLst>
            <a:outerShdw blurRad="292100" dist="139700" dir="2700000" algn="tl" rotWithShape="0">
              <a:srgbClr val="333333">
                <a:alpha val="64705"/>
              </a:srgbClr>
            </a:outerShdw>
          </a:effectLst>
        </p:spPr>
      </p:pic>
      <p:sp>
        <p:nvSpPr>
          <p:cNvPr id="180" name="Google Shape;180;p18"/>
          <p:cNvSpPr txBox="1"/>
          <p:nvPr/>
        </p:nvSpPr>
        <p:spPr>
          <a:xfrm>
            <a:off x="1461247" y="815783"/>
            <a:ext cx="748553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Trebuchet MS"/>
                <a:ea typeface="Trebuchet MS"/>
                <a:cs typeface="Trebuchet MS"/>
                <a:sym typeface="Trebuchet MS"/>
              </a:rPr>
              <a:t>Presentation of an international program</a:t>
            </a:r>
            <a:endParaRPr sz="2400" b="1" i="0" u="none" strike="noStrike" cap="none">
              <a:solidFill>
                <a:schemeClr val="dk1"/>
              </a:solidFill>
              <a:latin typeface="Trebuchet MS"/>
              <a:ea typeface="Trebuchet MS"/>
              <a:cs typeface="Trebuchet MS"/>
              <a:sym typeface="Trebuchet MS"/>
            </a:endParaRPr>
          </a:p>
        </p:txBody>
      </p:sp>
      <p:sp>
        <p:nvSpPr>
          <p:cNvPr id="181" name="Google Shape;181;p18"/>
          <p:cNvSpPr txBox="1"/>
          <p:nvPr/>
        </p:nvSpPr>
        <p:spPr>
          <a:xfrm>
            <a:off x="10299155" y="2755827"/>
            <a:ext cx="13576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i="0" u="none" strike="noStrike" cap="none">
                <a:solidFill>
                  <a:schemeClr val="dk1"/>
                </a:solidFill>
                <a:latin typeface="Trebuchet MS"/>
                <a:ea typeface="Trebuchet MS"/>
                <a:cs typeface="Trebuchet MS"/>
                <a:sym typeface="Trebuchet MS"/>
              </a:rPr>
              <a:t>Pays d’origine</a:t>
            </a:r>
            <a:endParaRPr sz="1400" b="1">
              <a:solidFill>
                <a:schemeClr val="dk1"/>
              </a:solidFill>
              <a:latin typeface="Trebuchet MS"/>
              <a:ea typeface="Trebuchet MS"/>
              <a:cs typeface="Trebuchet MS"/>
              <a:sym typeface="Trebuchet MS"/>
            </a:endParaRPr>
          </a:p>
        </p:txBody>
      </p:sp>
      <p:sp>
        <p:nvSpPr>
          <p:cNvPr id="182" name="Google Shape;182;p18"/>
          <p:cNvSpPr txBox="1"/>
          <p:nvPr/>
        </p:nvSpPr>
        <p:spPr>
          <a:xfrm>
            <a:off x="10399951" y="4352830"/>
            <a:ext cx="11560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a:solidFill>
                  <a:schemeClr val="dk1"/>
                </a:solidFill>
                <a:latin typeface="Trebuchet MS"/>
                <a:ea typeface="Trebuchet MS"/>
                <a:cs typeface="Trebuchet MS"/>
                <a:sym typeface="Trebuchet MS"/>
              </a:rPr>
              <a:t>Public cible</a:t>
            </a:r>
            <a:endParaRPr sz="1400" b="1">
              <a:solidFill>
                <a:schemeClr val="dk1"/>
              </a:solidFill>
              <a:latin typeface="Trebuchet MS"/>
              <a:ea typeface="Trebuchet MS"/>
              <a:cs typeface="Trebuchet MS"/>
              <a:sym typeface="Trebuchet MS"/>
            </a:endParaRPr>
          </a:p>
        </p:txBody>
      </p:sp>
      <p:sp>
        <p:nvSpPr>
          <p:cNvPr id="183" name="Google Shape;183;p18"/>
          <p:cNvSpPr txBox="1"/>
          <p:nvPr/>
        </p:nvSpPr>
        <p:spPr>
          <a:xfrm>
            <a:off x="10525787" y="6048860"/>
            <a:ext cx="90441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a:solidFill>
                  <a:schemeClr val="dk1"/>
                </a:solidFill>
                <a:latin typeface="Trebuchet MS"/>
                <a:ea typeface="Trebuchet MS"/>
                <a:cs typeface="Trebuchet MS"/>
                <a:sym typeface="Trebuchet MS"/>
              </a:rPr>
              <a:t>Site web</a:t>
            </a:r>
            <a:endParaRPr sz="1400" b="1">
              <a:solidFill>
                <a:schemeClr val="dk1"/>
              </a:solidFill>
              <a:latin typeface="Trebuchet MS"/>
              <a:ea typeface="Trebuchet MS"/>
              <a:cs typeface="Trebuchet MS"/>
              <a:sym typeface="Trebuchet MS"/>
            </a:endParaRPr>
          </a:p>
        </p:txBody>
      </p:sp>
      <p:pic>
        <p:nvPicPr>
          <p:cNvPr id="184" name="Google Shape;184;p18"/>
          <p:cNvPicPr preferRelativeResize="0"/>
          <p:nvPr/>
        </p:nvPicPr>
        <p:blipFill rotWithShape="1">
          <a:blip r:embed="rId5">
            <a:alphaModFix/>
          </a:blip>
          <a:srcRect r="80244" b="85125"/>
          <a:stretch/>
        </p:blipFill>
        <p:spPr>
          <a:xfrm>
            <a:off x="10067348" y="1846729"/>
            <a:ext cx="1821529" cy="701377"/>
          </a:xfrm>
          <a:prstGeom prst="rect">
            <a:avLst/>
          </a:prstGeom>
          <a:noFill/>
          <a:ln>
            <a:noFill/>
          </a:ln>
          <a:effectLst>
            <a:outerShdw blurRad="292100" dist="139700" dir="2700000" algn="tl" rotWithShape="0">
              <a:srgbClr val="333333">
                <a:alpha val="64705"/>
              </a:srgbClr>
            </a:outerShdw>
          </a:effectLst>
        </p:spPr>
      </p:pic>
      <p:pic>
        <p:nvPicPr>
          <p:cNvPr id="185" name="Google Shape;185;p18"/>
          <p:cNvPicPr preferRelativeResize="0"/>
          <p:nvPr/>
        </p:nvPicPr>
        <p:blipFill>
          <a:blip r:embed="rId6">
            <a:alphaModFix/>
          </a:blip>
          <a:stretch>
            <a:fillRect/>
          </a:stretch>
        </p:blipFill>
        <p:spPr>
          <a:xfrm>
            <a:off x="10278825" y="3031450"/>
            <a:ext cx="1398575" cy="1398575"/>
          </a:xfrm>
          <a:prstGeom prst="rect">
            <a:avLst/>
          </a:prstGeom>
          <a:noFill/>
          <a:ln>
            <a:noFill/>
          </a:ln>
        </p:spPr>
      </p:pic>
      <p:pic>
        <p:nvPicPr>
          <p:cNvPr id="186" name="Google Shape;186;p18"/>
          <p:cNvPicPr preferRelativeResize="0"/>
          <p:nvPr/>
        </p:nvPicPr>
        <p:blipFill>
          <a:blip r:embed="rId7">
            <a:alphaModFix/>
          </a:blip>
          <a:stretch>
            <a:fillRect/>
          </a:stretch>
        </p:blipFill>
        <p:spPr>
          <a:xfrm>
            <a:off x="1451338" y="2765481"/>
            <a:ext cx="7505341" cy="39313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3F7818"/>
              </a:buClr>
              <a:buSzPct val="100000"/>
              <a:buFont typeface="Trebuchet MS"/>
              <a:buNone/>
            </a:pPr>
            <a:endParaRPr sz="4400" b="1">
              <a:solidFill>
                <a:srgbClr val="3F7818"/>
              </a:solidFill>
            </a:endParaRPr>
          </a:p>
          <a:p>
            <a:pPr marL="457200" lvl="0" indent="-480060" algn="l" rtl="0">
              <a:spcBef>
                <a:spcPts val="0"/>
              </a:spcBef>
              <a:spcAft>
                <a:spcPts val="0"/>
              </a:spcAft>
              <a:buClr>
                <a:srgbClr val="3F7818"/>
              </a:buClr>
              <a:buSzPct val="100000"/>
              <a:buChar char="●"/>
            </a:pPr>
            <a:r>
              <a:rPr lang="fr-FR" sz="4400" b="1">
                <a:solidFill>
                  <a:srgbClr val="3F7818"/>
                </a:solidFill>
              </a:rPr>
              <a:t>ELIGIBILITY</a:t>
            </a:r>
            <a:endParaRPr/>
          </a:p>
        </p:txBody>
      </p:sp>
      <p:sp>
        <p:nvSpPr>
          <p:cNvPr id="209" name="Google Shape;209;p20"/>
          <p:cNvSpPr txBox="1">
            <a:spLocks noGrp="1"/>
          </p:cNvSpPr>
          <p:nvPr>
            <p:ph type="body" idx="1"/>
          </p:nvPr>
        </p:nvSpPr>
        <p:spPr>
          <a:xfrm>
            <a:off x="677325" y="2273577"/>
            <a:ext cx="8596800" cy="2069700"/>
          </a:xfrm>
          <a:prstGeom prst="rect">
            <a:avLst/>
          </a:prstGeom>
          <a:noFill/>
          <a:ln>
            <a:noFill/>
          </a:ln>
        </p:spPr>
        <p:txBody>
          <a:bodyPr spcFirstLastPara="1" wrap="square" lIns="91425" tIns="45700" rIns="91425" bIns="45700" anchor="t" anchorCtr="0">
            <a:normAutofit fontScale="85000" lnSpcReduction="10000"/>
          </a:bodyPr>
          <a:lstStyle/>
          <a:p>
            <a:pPr marL="342900" lvl="0" indent="-352474" algn="just" rtl="0">
              <a:spcBef>
                <a:spcPts val="1000"/>
              </a:spcBef>
              <a:spcAft>
                <a:spcPts val="0"/>
              </a:spcAft>
              <a:buSzPct val="83540"/>
              <a:buChar char="►"/>
            </a:pPr>
            <a:r>
              <a:rPr lang="fr-FR" sz="2916"/>
              <a:t>Who can apply?</a:t>
            </a:r>
            <a:endParaRPr sz="2916"/>
          </a:p>
          <a:p>
            <a:pPr marL="342900" lvl="0" indent="-352474" algn="just" rtl="0">
              <a:spcBef>
                <a:spcPts val="1000"/>
              </a:spcBef>
              <a:spcAft>
                <a:spcPts val="0"/>
              </a:spcAft>
              <a:buSzPct val="83540"/>
              <a:buChar char="►"/>
            </a:pPr>
            <a:r>
              <a:rPr lang="fr-FR" sz="2916"/>
              <a:t>Innovative startups worldwide, including every stage of the start-up, from early-stage to growth-stage.</a:t>
            </a:r>
            <a:endParaRPr sz="2916"/>
          </a:p>
          <a:p>
            <a:pPr marL="342900" lvl="0" indent="0" algn="just" rtl="0">
              <a:spcBef>
                <a:spcPts val="1000"/>
              </a:spcBef>
              <a:spcAft>
                <a:spcPts val="0"/>
              </a:spcAft>
              <a:buNone/>
            </a:pPr>
            <a:endParaRPr sz="2400"/>
          </a:p>
          <a:p>
            <a:pPr marL="0" lvl="0" indent="0" algn="just" rtl="0">
              <a:spcBef>
                <a:spcPts val="1000"/>
              </a:spcBef>
              <a:spcAft>
                <a:spcPts val="0"/>
              </a:spcAft>
              <a:buSzPct val="80000"/>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12552" y="737350"/>
            <a:ext cx="9848100" cy="13209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3F7818"/>
              </a:buClr>
              <a:buSzPct val="100000"/>
              <a:buFont typeface="Trebuchet MS"/>
              <a:buNone/>
            </a:pPr>
            <a:r>
              <a:rPr lang="fr-FR" sz="4800" b="1">
                <a:solidFill>
                  <a:srgbClr val="3F7818"/>
                </a:solidFill>
              </a:rPr>
              <a:t>APPLICATION TIMELINE &amp; PROCESS</a:t>
            </a:r>
            <a:endParaRPr/>
          </a:p>
        </p:txBody>
      </p:sp>
      <p:grpSp>
        <p:nvGrpSpPr>
          <p:cNvPr id="215" name="Google Shape;215;p21"/>
          <p:cNvGrpSpPr/>
          <p:nvPr/>
        </p:nvGrpSpPr>
        <p:grpSpPr>
          <a:xfrm>
            <a:off x="197875" y="1714400"/>
            <a:ext cx="11477064" cy="4767227"/>
            <a:chOff x="197863" y="2135"/>
            <a:chExt cx="11477064" cy="5149305"/>
          </a:xfrm>
        </p:grpSpPr>
        <p:sp>
          <p:nvSpPr>
            <p:cNvPr id="216" name="Google Shape;216;p21"/>
            <p:cNvSpPr/>
            <p:nvPr/>
          </p:nvSpPr>
          <p:spPr>
            <a:xfrm>
              <a:off x="197863" y="2135"/>
              <a:ext cx="3924900" cy="1569900"/>
            </a:xfrm>
            <a:prstGeom prst="chevron">
              <a:avLst>
                <a:gd name="adj" fmla="val 5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txBox="1"/>
            <p:nvPr/>
          </p:nvSpPr>
          <p:spPr>
            <a:xfrm>
              <a:off x="197876" y="2141"/>
              <a:ext cx="4287300" cy="1569900"/>
            </a:xfrm>
            <a:prstGeom prst="rect">
              <a:avLst/>
            </a:prstGeom>
            <a:noFill/>
            <a:ln>
              <a:noFill/>
            </a:ln>
          </p:spPr>
          <p:txBody>
            <a:bodyPr spcFirstLastPara="1" wrap="square" lIns="44450" tIns="22225" rIns="0" bIns="22225" anchor="ctr" anchorCtr="0">
              <a:noAutofit/>
            </a:bodyPr>
            <a:lstStyle/>
            <a:p>
              <a:pPr marL="0" marR="0" lvl="0" indent="0" algn="ctr" rtl="0">
                <a:lnSpc>
                  <a:spcPct val="90000"/>
                </a:lnSpc>
                <a:spcBef>
                  <a:spcPts val="0"/>
                </a:spcBef>
                <a:spcAft>
                  <a:spcPts val="0"/>
                </a:spcAft>
                <a:buNone/>
              </a:pPr>
              <a:r>
                <a:rPr lang="fr-FR" sz="2500" b="1">
                  <a:solidFill>
                    <a:schemeClr val="lt1"/>
                  </a:solidFill>
                  <a:latin typeface="Trebuchet MS"/>
                  <a:ea typeface="Trebuchet MS"/>
                  <a:cs typeface="Trebuchet MS"/>
                  <a:sym typeface="Trebuchet MS"/>
                </a:rPr>
                <a:t>Application period</a:t>
              </a:r>
              <a:endParaRPr sz="2500" b="1">
                <a:solidFill>
                  <a:schemeClr val="lt1"/>
                </a:solidFill>
                <a:latin typeface="Trebuchet MS"/>
                <a:ea typeface="Trebuchet MS"/>
                <a:cs typeface="Trebuchet MS"/>
                <a:sym typeface="Trebuchet MS"/>
              </a:endParaRPr>
            </a:p>
          </p:txBody>
        </p:sp>
        <p:sp>
          <p:nvSpPr>
            <p:cNvPr id="218" name="Google Shape;218;p21"/>
            <p:cNvSpPr/>
            <p:nvPr/>
          </p:nvSpPr>
          <p:spPr>
            <a:xfrm>
              <a:off x="3612427" y="135578"/>
              <a:ext cx="8062500" cy="1302900"/>
            </a:xfrm>
            <a:prstGeom prst="chevron">
              <a:avLst>
                <a:gd name="adj" fmla="val 50000"/>
              </a:avLst>
            </a:prstGeom>
            <a:solidFill>
              <a:srgbClr val="DBE8CA">
                <a:alpha val="89800"/>
              </a:srgbClr>
            </a:solidFill>
            <a:ln w="19050" cap="rnd" cmpd="sng">
              <a:solidFill>
                <a:srgbClr val="DBE8CA">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txBox="1"/>
            <p:nvPr/>
          </p:nvSpPr>
          <p:spPr>
            <a:xfrm>
              <a:off x="3612427" y="135578"/>
              <a:ext cx="8062500" cy="1302900"/>
            </a:xfrm>
            <a:prstGeom prst="rect">
              <a:avLst/>
            </a:prstGeom>
            <a:noFill/>
            <a:ln>
              <a:noFill/>
            </a:ln>
          </p:spPr>
          <p:txBody>
            <a:bodyPr spcFirstLastPara="1" wrap="square" lIns="22850" tIns="11425" rIns="0" bIns="11425" anchor="ctr" anchorCtr="0">
              <a:noAutofit/>
            </a:bodyPr>
            <a:lstStyle/>
            <a:p>
              <a:pPr marL="0" marR="0" lvl="0" indent="0" algn="l" rtl="0">
                <a:lnSpc>
                  <a:spcPct val="90000"/>
                </a:lnSpc>
                <a:spcBef>
                  <a:spcPts val="0"/>
                </a:spcBef>
                <a:spcAft>
                  <a:spcPts val="0"/>
                </a:spcAft>
                <a:buNone/>
              </a:pPr>
              <a:r>
                <a:rPr lang="fr-FR" sz="1800">
                  <a:solidFill>
                    <a:schemeClr val="dk1"/>
                  </a:solidFill>
                  <a:latin typeface="Trebuchet MS"/>
                  <a:ea typeface="Trebuchet MS"/>
                  <a:cs typeface="Trebuchet MS"/>
                  <a:sym typeface="Trebuchet MS"/>
                </a:rPr>
                <a:t>-            September 24th , 2024 – March 5th , 2025</a:t>
              </a:r>
              <a:endParaRPr sz="1800">
                <a:solidFill>
                  <a:schemeClr val="dk1"/>
                </a:solidFill>
                <a:latin typeface="Trebuchet MS"/>
                <a:ea typeface="Trebuchet MS"/>
                <a:cs typeface="Trebuchet MS"/>
                <a:sym typeface="Trebuchet MS"/>
              </a:endParaRPr>
            </a:p>
          </p:txBody>
        </p:sp>
        <p:sp>
          <p:nvSpPr>
            <p:cNvPr id="220" name="Google Shape;220;p21"/>
            <p:cNvSpPr/>
            <p:nvPr/>
          </p:nvSpPr>
          <p:spPr>
            <a:xfrm>
              <a:off x="197863" y="1791838"/>
              <a:ext cx="3924900" cy="1569900"/>
            </a:xfrm>
            <a:prstGeom prst="chevron">
              <a:avLst>
                <a:gd name="adj" fmla="val 5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txBox="1"/>
            <p:nvPr/>
          </p:nvSpPr>
          <p:spPr>
            <a:xfrm>
              <a:off x="197863" y="1791838"/>
              <a:ext cx="3924900" cy="1569900"/>
            </a:xfrm>
            <a:prstGeom prst="rect">
              <a:avLst/>
            </a:prstGeom>
            <a:noFill/>
            <a:ln>
              <a:noFill/>
            </a:ln>
          </p:spPr>
          <p:txBody>
            <a:bodyPr spcFirstLastPara="1" wrap="square" lIns="44450" tIns="22225" rIns="0" bIns="22225" anchor="ctr" anchorCtr="0">
              <a:noAutofit/>
            </a:bodyPr>
            <a:lstStyle/>
            <a:p>
              <a:pPr marL="0" marR="0" lvl="0" indent="0" algn="ctr" rtl="0">
                <a:lnSpc>
                  <a:spcPct val="90000"/>
                </a:lnSpc>
                <a:spcBef>
                  <a:spcPts val="0"/>
                </a:spcBef>
                <a:spcAft>
                  <a:spcPts val="0"/>
                </a:spcAft>
                <a:buNone/>
              </a:pPr>
              <a:r>
                <a:rPr lang="fr-FR" sz="3500" b="1">
                  <a:solidFill>
                    <a:schemeClr val="lt1"/>
                  </a:solidFill>
                  <a:latin typeface="Trebuchet MS"/>
                  <a:ea typeface="Trebuchet MS"/>
                  <a:cs typeface="Trebuchet MS"/>
                  <a:sym typeface="Trebuchet MS"/>
                </a:rPr>
                <a:t>Submission platform</a:t>
              </a:r>
              <a:endParaRPr/>
            </a:p>
          </p:txBody>
        </p:sp>
        <p:sp>
          <p:nvSpPr>
            <p:cNvPr id="222" name="Google Shape;222;p21"/>
            <p:cNvSpPr/>
            <p:nvPr/>
          </p:nvSpPr>
          <p:spPr>
            <a:xfrm>
              <a:off x="3612427" y="1925280"/>
              <a:ext cx="8062500" cy="1302900"/>
            </a:xfrm>
            <a:prstGeom prst="chevron">
              <a:avLst>
                <a:gd name="adj" fmla="val 50000"/>
              </a:avLst>
            </a:prstGeom>
            <a:solidFill>
              <a:srgbClr val="DBE8CA">
                <a:alpha val="89800"/>
              </a:srgbClr>
            </a:solidFill>
            <a:ln w="19050" cap="rnd" cmpd="sng">
              <a:solidFill>
                <a:srgbClr val="DBE8CA">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p:nvPr/>
          </p:nvSpPr>
          <p:spPr>
            <a:xfrm>
              <a:off x="3612427" y="1925280"/>
              <a:ext cx="8062500" cy="1302900"/>
            </a:xfrm>
            <a:prstGeom prst="rect">
              <a:avLst/>
            </a:prstGeom>
            <a:solidFill>
              <a:srgbClr val="EFEFEF"/>
            </a:solidFill>
            <a:ln>
              <a:noFill/>
            </a:ln>
          </p:spPr>
          <p:txBody>
            <a:bodyPr spcFirstLastPara="1" wrap="square" lIns="22850" tIns="11425" rIns="0" bIns="11425" anchor="ctr" anchorCtr="0">
              <a:noAutofit/>
            </a:bodyPr>
            <a:lstStyle/>
            <a:p>
              <a:pPr marL="0" marR="0" lvl="0" indent="0" algn="l" rtl="0">
                <a:lnSpc>
                  <a:spcPct val="90000"/>
                </a:lnSpc>
                <a:spcBef>
                  <a:spcPts val="0"/>
                </a:spcBef>
                <a:spcAft>
                  <a:spcPts val="0"/>
                </a:spcAft>
                <a:buNone/>
              </a:pPr>
              <a:r>
                <a:rPr lang="fr-FR" sz="1800">
                  <a:solidFill>
                    <a:schemeClr val="dk1"/>
                  </a:solidFill>
                  <a:latin typeface="Trebuchet MS"/>
                  <a:ea typeface="Trebuchet MS"/>
                  <a:cs typeface="Trebuchet MS"/>
                  <a:sym typeface="Trebuchet MS"/>
                </a:rPr>
                <a:t>        </a:t>
              </a:r>
              <a:r>
                <a:rPr lang="fr-FR" sz="1800" u="sng">
                  <a:solidFill>
                    <a:schemeClr val="hlink"/>
                  </a:solidFill>
                  <a:latin typeface="Trebuchet MS"/>
                  <a:ea typeface="Trebuchet MS"/>
                  <a:cs typeface="Trebuchet MS"/>
                  <a:sym typeface="Trebuchet MS"/>
                  <a:hlinkClick r:id="rId3"/>
                </a:rPr>
                <a:t>https://en.wemakefuture.it/call/startup-competition/</a:t>
              </a:r>
              <a:r>
                <a:rPr lang="fr-FR" sz="1800">
                  <a:solidFill>
                    <a:schemeClr val="dk1"/>
                  </a:solidFill>
                  <a:latin typeface="Trebuchet MS"/>
                  <a:ea typeface="Trebuchet MS"/>
                  <a:cs typeface="Trebuchet MS"/>
                  <a:sym typeface="Trebuchet MS"/>
                </a:rPr>
                <a:t>  </a:t>
              </a:r>
              <a:endParaRPr sz="1800">
                <a:solidFill>
                  <a:schemeClr val="dk1"/>
                </a:solidFill>
                <a:latin typeface="Trebuchet MS"/>
                <a:ea typeface="Trebuchet MS"/>
                <a:cs typeface="Trebuchet MS"/>
                <a:sym typeface="Trebuchet MS"/>
              </a:endParaRPr>
            </a:p>
          </p:txBody>
        </p:sp>
        <p:sp>
          <p:nvSpPr>
            <p:cNvPr id="224" name="Google Shape;224;p21"/>
            <p:cNvSpPr/>
            <p:nvPr/>
          </p:nvSpPr>
          <p:spPr>
            <a:xfrm>
              <a:off x="197863" y="3581540"/>
              <a:ext cx="3924900" cy="1569900"/>
            </a:xfrm>
            <a:prstGeom prst="chevron">
              <a:avLst>
                <a:gd name="adj" fmla="val 5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Font typeface="Arial"/>
                <a:buNone/>
              </a:pPr>
              <a:r>
                <a:rPr lang="fr-FR" sz="3500" b="1">
                  <a:solidFill>
                    <a:schemeClr val="lt1"/>
                  </a:solidFill>
                  <a:latin typeface="Trebuchet MS"/>
                  <a:ea typeface="Trebuchet MS"/>
                  <a:cs typeface="Trebuchet MS"/>
                  <a:sym typeface="Trebuchet MS"/>
                </a:rPr>
                <a:t>Timeline</a:t>
              </a:r>
              <a:endParaRPr/>
            </a:p>
          </p:txBody>
        </p:sp>
        <p:sp>
          <p:nvSpPr>
            <p:cNvPr id="225" name="Google Shape;225;p21"/>
            <p:cNvSpPr/>
            <p:nvPr/>
          </p:nvSpPr>
          <p:spPr>
            <a:xfrm>
              <a:off x="3612427" y="3714983"/>
              <a:ext cx="8062500" cy="1302900"/>
            </a:xfrm>
            <a:prstGeom prst="chevron">
              <a:avLst>
                <a:gd name="adj" fmla="val 50000"/>
              </a:avLst>
            </a:prstGeom>
            <a:solidFill>
              <a:srgbClr val="DBE8CA">
                <a:alpha val="89800"/>
              </a:srgbClr>
            </a:solidFill>
            <a:ln w="19050" cap="rnd" cmpd="sng">
              <a:solidFill>
                <a:srgbClr val="DBE8CA">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txBox="1"/>
            <p:nvPr/>
          </p:nvSpPr>
          <p:spPr>
            <a:xfrm>
              <a:off x="3612427" y="3714983"/>
              <a:ext cx="8062500" cy="1302900"/>
            </a:xfrm>
            <a:prstGeom prst="rect">
              <a:avLst/>
            </a:prstGeom>
            <a:noFill/>
            <a:ln>
              <a:noFill/>
            </a:ln>
          </p:spPr>
          <p:txBody>
            <a:bodyPr spcFirstLastPara="1" wrap="square" lIns="22850" tIns="11425" rIns="0" bIns="11425" anchor="ctr" anchorCtr="0">
              <a:noAutofit/>
            </a:bodyPr>
            <a:lstStyle/>
            <a:p>
              <a:pPr marL="0" marR="0" lvl="0" indent="0" algn="l" rtl="0">
                <a:lnSpc>
                  <a:spcPct val="90000"/>
                </a:lnSpc>
                <a:spcBef>
                  <a:spcPts val="630"/>
                </a:spcBef>
                <a:spcAft>
                  <a:spcPts val="0"/>
                </a:spcAft>
                <a:buNone/>
              </a:pPr>
              <a:endParaRPr/>
            </a:p>
          </p:txBody>
        </p:sp>
      </p:grpSp>
      <p:pic>
        <p:nvPicPr>
          <p:cNvPr id="227" name="Google Shape;227;p21"/>
          <p:cNvPicPr preferRelativeResize="0"/>
          <p:nvPr/>
        </p:nvPicPr>
        <p:blipFill>
          <a:blip r:embed="rId4">
            <a:alphaModFix/>
          </a:blip>
          <a:stretch>
            <a:fillRect/>
          </a:stretch>
        </p:blipFill>
        <p:spPr>
          <a:xfrm>
            <a:off x="9960650" y="2867625"/>
            <a:ext cx="2228850" cy="2228850"/>
          </a:xfrm>
          <a:prstGeom prst="rect">
            <a:avLst/>
          </a:prstGeom>
          <a:noFill/>
          <a:ln>
            <a:noFill/>
          </a:ln>
        </p:spPr>
      </p:pic>
      <p:pic>
        <p:nvPicPr>
          <p:cNvPr id="228" name="Google Shape;228;p21"/>
          <p:cNvPicPr preferRelativeResize="0"/>
          <p:nvPr/>
        </p:nvPicPr>
        <p:blipFill>
          <a:blip r:embed="rId5">
            <a:alphaModFix/>
          </a:blip>
          <a:stretch>
            <a:fillRect/>
          </a:stretch>
        </p:blipFill>
        <p:spPr>
          <a:xfrm>
            <a:off x="3471275" y="5096475"/>
            <a:ext cx="8480326" cy="1597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body" idx="1"/>
          </p:nvPr>
        </p:nvSpPr>
        <p:spPr>
          <a:xfrm>
            <a:off x="658875" y="1872850"/>
            <a:ext cx="9117300" cy="4592700"/>
          </a:xfrm>
          <a:prstGeom prst="rect">
            <a:avLst/>
          </a:prstGeom>
          <a:noFill/>
          <a:ln>
            <a:noFill/>
          </a:ln>
        </p:spPr>
        <p:txBody>
          <a:bodyPr spcFirstLastPara="1" wrap="square" lIns="91425" tIns="45700" rIns="91425" bIns="45700" anchor="t" anchorCtr="0">
            <a:normAutofit fontScale="92500" lnSpcReduction="20000"/>
          </a:bodyPr>
          <a:lstStyle/>
          <a:p>
            <a:pPr marL="342900" lvl="0" indent="-333756" algn="just" rtl="0">
              <a:spcBef>
                <a:spcPts val="1000"/>
              </a:spcBef>
              <a:spcAft>
                <a:spcPts val="0"/>
              </a:spcAft>
              <a:buSzPct val="80000"/>
              <a:buChar char="►"/>
            </a:pPr>
            <a:r>
              <a:rPr lang="fr-FR" sz="2400" b="1"/>
              <a:t>Team details:</a:t>
            </a:r>
            <a:r>
              <a:rPr lang="fr-FR" sz="2400"/>
              <a:t> Information about the proposer, including name, contact details, role, and team composition, development stage of the company/product.</a:t>
            </a:r>
            <a:endParaRPr sz="2400"/>
          </a:p>
          <a:p>
            <a:pPr marL="342900" lvl="0" indent="-333756" algn="just" rtl="0">
              <a:spcBef>
                <a:spcPts val="1000"/>
              </a:spcBef>
              <a:spcAft>
                <a:spcPts val="0"/>
              </a:spcAft>
              <a:buSzPct val="80000"/>
              <a:buChar char="►"/>
            </a:pPr>
            <a:r>
              <a:rPr lang="fr-FR" sz="2400" b="1"/>
              <a:t>Company profile: </a:t>
            </a:r>
            <a:r>
              <a:rPr lang="fr-FR" sz="2400"/>
              <a:t>Company name, location (country), year of establishment, development stage (again)</a:t>
            </a:r>
            <a:endParaRPr sz="2400"/>
          </a:p>
          <a:p>
            <a:pPr marL="342900" lvl="0" indent="-333756" algn="just" rtl="0">
              <a:spcBef>
                <a:spcPts val="1000"/>
              </a:spcBef>
              <a:spcAft>
                <a:spcPts val="0"/>
              </a:spcAft>
              <a:buSzPct val="80000"/>
              <a:buChar char="►"/>
            </a:pPr>
            <a:r>
              <a:rPr lang="fr-FR" sz="2400" b="1"/>
              <a:t>Project description:</a:t>
            </a:r>
            <a:r>
              <a:rPr lang="fr-FR" sz="2400"/>
              <a:t> Project name, brief description, alignment with one or more of the 12 Future Challenges identified by WMF, and impact on the 17 UN Sustainable Development Goals (SDGs), and if it meets with the ESG Criteria (Environmental, Social, Governance)</a:t>
            </a:r>
            <a:endParaRPr sz="2400"/>
          </a:p>
          <a:p>
            <a:pPr marL="342900" lvl="0" indent="-333756" algn="just" rtl="0">
              <a:spcBef>
                <a:spcPts val="1000"/>
              </a:spcBef>
              <a:spcAft>
                <a:spcPts val="0"/>
              </a:spcAft>
              <a:buSzPct val="80000"/>
              <a:buChar char="►"/>
            </a:pPr>
            <a:r>
              <a:rPr lang="fr-FR" sz="2400" b="1"/>
              <a:t>Documentation:</a:t>
            </a:r>
            <a:r>
              <a:rPr lang="fr-FR" sz="2400"/>
              <a:t> Attachments such as project pitch (pdf, ppt, pptx, doc, docx; max 10MB) and additional supporting documents like executive summaries or business plans</a:t>
            </a:r>
            <a:endParaRPr sz="2400"/>
          </a:p>
          <a:p>
            <a:pPr marL="342900" lvl="0" indent="0" algn="just" rtl="0">
              <a:spcBef>
                <a:spcPts val="1000"/>
              </a:spcBef>
              <a:spcAft>
                <a:spcPts val="0"/>
              </a:spcAft>
              <a:buNone/>
            </a:pPr>
            <a:endParaRPr sz="2400"/>
          </a:p>
        </p:txBody>
      </p:sp>
      <p:sp>
        <p:nvSpPr>
          <p:cNvPr id="234" name="Google Shape;234;p22"/>
          <p:cNvSpPr txBox="1">
            <a:spLocks noGrp="1"/>
          </p:cNvSpPr>
          <p:nvPr>
            <p:ph type="title"/>
          </p:nvPr>
        </p:nvSpPr>
        <p:spPr>
          <a:xfrm>
            <a:off x="507639" y="791598"/>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F7818"/>
              </a:buClr>
              <a:buSzPts val="4800"/>
              <a:buFont typeface="Trebuchet MS"/>
              <a:buNone/>
            </a:pPr>
            <a:r>
              <a:rPr lang="fr-FR" sz="4800" b="1">
                <a:solidFill>
                  <a:srgbClr val="3F7818"/>
                </a:solidFill>
              </a:rPr>
              <a:t>Required information: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202700" y="1077832"/>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F7818"/>
              </a:buClr>
              <a:buSzPts val="4800"/>
              <a:buFont typeface="Trebuchet MS"/>
              <a:buNone/>
            </a:pPr>
            <a:r>
              <a:rPr lang="fr-FR" sz="4800" b="1">
                <a:solidFill>
                  <a:srgbClr val="3F7818"/>
                </a:solidFill>
              </a:rPr>
              <a:t>SELECTION PROCESS</a:t>
            </a:r>
            <a:endParaRPr/>
          </a:p>
        </p:txBody>
      </p:sp>
      <p:sp>
        <p:nvSpPr>
          <p:cNvPr id="240" name="Google Shape;240;p23"/>
          <p:cNvSpPr txBox="1"/>
          <p:nvPr/>
        </p:nvSpPr>
        <p:spPr>
          <a:xfrm>
            <a:off x="202700" y="2398725"/>
            <a:ext cx="6083700" cy="239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r-FR" sz="2800" b="1">
                <a:solidFill>
                  <a:schemeClr val="dk1"/>
                </a:solidFill>
                <a:latin typeface="Times New Roman"/>
                <a:ea typeface="Times New Roman"/>
                <a:cs typeface="Times New Roman"/>
                <a:sym typeface="Times New Roman"/>
              </a:rPr>
              <a:t>Phases:</a:t>
            </a:r>
            <a:endParaRPr sz="2800" b="1">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None/>
            </a:pPr>
            <a:r>
              <a:rPr lang="fr-FR" sz="1600">
                <a:solidFill>
                  <a:schemeClr val="dk1"/>
                </a:solidFill>
                <a:latin typeface="Times New Roman"/>
                <a:ea typeface="Times New Roman"/>
                <a:cs typeface="Times New Roman"/>
                <a:sym typeface="Times New Roman"/>
              </a:rPr>
              <a:t>1.</a:t>
            </a:r>
            <a:r>
              <a:rPr lang="fr-FR" sz="1300">
                <a:solidFill>
                  <a:schemeClr val="dk1"/>
                </a:solidFill>
                <a:latin typeface="Times New Roman"/>
                <a:ea typeface="Times New Roman"/>
                <a:cs typeface="Times New Roman"/>
                <a:sym typeface="Times New Roman"/>
              </a:rPr>
              <a:t>       </a:t>
            </a:r>
            <a:r>
              <a:rPr lang="fr-FR" sz="1600" b="1">
                <a:solidFill>
                  <a:schemeClr val="dk1"/>
                </a:solidFill>
                <a:latin typeface="Times New Roman"/>
                <a:ea typeface="Times New Roman"/>
                <a:cs typeface="Times New Roman"/>
                <a:sym typeface="Times New Roman"/>
              </a:rPr>
              <a:t>Initial screening: </a:t>
            </a:r>
            <a:r>
              <a:rPr lang="fr-FR" sz="1600">
                <a:solidFill>
                  <a:schemeClr val="dk1"/>
                </a:solidFill>
                <a:latin typeface="Times New Roman"/>
                <a:ea typeface="Times New Roman"/>
                <a:cs typeface="Times New Roman"/>
                <a:sym typeface="Times New Roman"/>
              </a:rPr>
              <a:t>Review of applications</a:t>
            </a:r>
            <a:endParaRPr sz="16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None/>
            </a:pPr>
            <a:r>
              <a:rPr lang="fr-FR" sz="1600">
                <a:solidFill>
                  <a:schemeClr val="dk1"/>
                </a:solidFill>
                <a:latin typeface="Times New Roman"/>
                <a:ea typeface="Times New Roman"/>
                <a:cs typeface="Times New Roman"/>
                <a:sym typeface="Times New Roman"/>
              </a:rPr>
              <a:t>2.</a:t>
            </a:r>
            <a:r>
              <a:rPr lang="fr-FR" sz="1300">
                <a:solidFill>
                  <a:schemeClr val="dk1"/>
                </a:solidFill>
                <a:latin typeface="Times New Roman"/>
                <a:ea typeface="Times New Roman"/>
                <a:cs typeface="Times New Roman"/>
                <a:sym typeface="Times New Roman"/>
              </a:rPr>
              <a:t>       </a:t>
            </a:r>
            <a:r>
              <a:rPr lang="fr-FR" sz="1600" b="1">
                <a:solidFill>
                  <a:schemeClr val="dk1"/>
                </a:solidFill>
                <a:latin typeface="Times New Roman"/>
                <a:ea typeface="Times New Roman"/>
                <a:cs typeface="Times New Roman"/>
                <a:sym typeface="Times New Roman"/>
              </a:rPr>
              <a:t>Semi-finals: </a:t>
            </a:r>
            <a:r>
              <a:rPr lang="fr-FR" sz="1600">
                <a:solidFill>
                  <a:schemeClr val="dk1"/>
                </a:solidFill>
                <a:latin typeface="Times New Roman"/>
                <a:ea typeface="Times New Roman"/>
                <a:cs typeface="Times New Roman"/>
                <a:sym typeface="Times New Roman"/>
              </a:rPr>
              <a:t>Pitch evaluation</a:t>
            </a:r>
            <a:endParaRPr sz="16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None/>
            </a:pPr>
            <a:r>
              <a:rPr lang="fr-FR" sz="1600">
                <a:solidFill>
                  <a:schemeClr val="dk1"/>
                </a:solidFill>
                <a:latin typeface="Times New Roman"/>
                <a:ea typeface="Times New Roman"/>
                <a:cs typeface="Times New Roman"/>
                <a:sym typeface="Times New Roman"/>
              </a:rPr>
              <a:t>3.</a:t>
            </a:r>
            <a:r>
              <a:rPr lang="fr-FR" sz="1300">
                <a:solidFill>
                  <a:schemeClr val="dk1"/>
                </a:solidFill>
                <a:latin typeface="Times New Roman"/>
                <a:ea typeface="Times New Roman"/>
                <a:cs typeface="Times New Roman"/>
                <a:sym typeface="Times New Roman"/>
              </a:rPr>
              <a:t>      </a:t>
            </a:r>
            <a:r>
              <a:rPr lang="fr-FR" sz="1300" b="1">
                <a:solidFill>
                  <a:schemeClr val="dk1"/>
                </a:solidFill>
                <a:latin typeface="Times New Roman"/>
                <a:ea typeface="Times New Roman"/>
                <a:cs typeface="Times New Roman"/>
                <a:sym typeface="Times New Roman"/>
              </a:rPr>
              <a:t> </a:t>
            </a:r>
            <a:r>
              <a:rPr lang="fr-FR" sz="1600" b="1">
                <a:solidFill>
                  <a:schemeClr val="dk1"/>
                </a:solidFill>
                <a:latin typeface="Times New Roman"/>
                <a:ea typeface="Times New Roman"/>
                <a:cs typeface="Times New Roman"/>
                <a:sym typeface="Times New Roman"/>
              </a:rPr>
              <a:t>Finals: </a:t>
            </a:r>
            <a:r>
              <a:rPr lang="fr-FR" sz="1600">
                <a:solidFill>
                  <a:schemeClr val="dk1"/>
                </a:solidFill>
                <a:latin typeface="Times New Roman"/>
                <a:ea typeface="Times New Roman"/>
                <a:cs typeface="Times New Roman"/>
                <a:sym typeface="Times New Roman"/>
              </a:rPr>
              <a:t>Top 6 startups pitch on WMF Mainstage</a:t>
            </a:r>
            <a:endParaRPr sz="16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1200"/>
              </a:spcAft>
              <a:buNone/>
            </a:pPr>
            <a:endParaRPr sz="1600">
              <a:solidFill>
                <a:schemeClr val="dk1"/>
              </a:solidFill>
              <a:latin typeface="Times New Roman"/>
              <a:ea typeface="Times New Roman"/>
              <a:cs typeface="Times New Roman"/>
              <a:sym typeface="Times New Roman"/>
            </a:endParaRPr>
          </a:p>
        </p:txBody>
      </p:sp>
      <p:sp>
        <p:nvSpPr>
          <p:cNvPr id="241" name="Google Shape;241;p23"/>
          <p:cNvSpPr txBox="1"/>
          <p:nvPr/>
        </p:nvSpPr>
        <p:spPr>
          <a:xfrm>
            <a:off x="6378675" y="1972600"/>
            <a:ext cx="3932100" cy="435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500" b="1"/>
              <a:t>Evaluation criteria:</a:t>
            </a:r>
            <a:endParaRPr sz="2500" b="1"/>
          </a:p>
          <a:p>
            <a:pPr marL="0" lvl="0" indent="0" algn="l" rtl="0">
              <a:spcBef>
                <a:spcPts val="0"/>
              </a:spcBef>
              <a:spcAft>
                <a:spcPts val="0"/>
              </a:spcAft>
              <a:buNone/>
            </a:pPr>
            <a:endParaRPr sz="2600" b="1"/>
          </a:p>
          <a:p>
            <a:pPr marL="457200" lvl="0" indent="-355600" algn="l" rtl="0">
              <a:spcBef>
                <a:spcPts val="0"/>
              </a:spcBef>
              <a:spcAft>
                <a:spcPts val="0"/>
              </a:spcAft>
              <a:buSzPts val="2000"/>
              <a:buChar char="●"/>
            </a:pPr>
            <a:r>
              <a:rPr lang="fr-FR" sz="2000"/>
              <a:t> </a:t>
            </a:r>
            <a:r>
              <a:rPr lang="fr-FR" sz="2000" b="1"/>
              <a:t>Team strength:</a:t>
            </a:r>
            <a:r>
              <a:rPr lang="fr-FR" sz="2000"/>
              <a:t> Founders’ expertise, industry background.</a:t>
            </a:r>
            <a:endParaRPr sz="2000"/>
          </a:p>
          <a:p>
            <a:pPr marL="457200" lvl="0" indent="-355600" algn="l" rtl="0">
              <a:spcBef>
                <a:spcPts val="0"/>
              </a:spcBef>
              <a:spcAft>
                <a:spcPts val="0"/>
              </a:spcAft>
              <a:buSzPts val="2000"/>
              <a:buChar char="●"/>
            </a:pPr>
            <a:r>
              <a:rPr lang="fr-FR" sz="2000" b="1"/>
              <a:t>Innovation: </a:t>
            </a:r>
            <a:r>
              <a:rPr lang="fr-FR" sz="2000"/>
              <a:t>Differentiation, feasibility. </a:t>
            </a:r>
            <a:endParaRPr sz="2000"/>
          </a:p>
          <a:p>
            <a:pPr marL="457200" lvl="0" indent="-355600" algn="l" rtl="0">
              <a:spcBef>
                <a:spcPts val="0"/>
              </a:spcBef>
              <a:spcAft>
                <a:spcPts val="0"/>
              </a:spcAft>
              <a:buSzPts val="2000"/>
              <a:buChar char="●"/>
            </a:pPr>
            <a:r>
              <a:rPr lang="fr-FR" sz="2000" b="1"/>
              <a:t>Market readiness:</a:t>
            </a:r>
            <a:r>
              <a:rPr lang="fr-FR" sz="2000"/>
              <a:t> Demand, scalability.</a:t>
            </a:r>
            <a:endParaRPr sz="2000"/>
          </a:p>
          <a:p>
            <a:pPr marL="457200" lvl="0" indent="-355600" algn="l" rtl="0">
              <a:spcBef>
                <a:spcPts val="0"/>
              </a:spcBef>
              <a:spcAft>
                <a:spcPts val="0"/>
              </a:spcAft>
              <a:buSzPts val="2000"/>
              <a:buChar char="●"/>
            </a:pPr>
            <a:r>
              <a:rPr lang="fr-FR" sz="2000" b="1"/>
              <a:t>Business model: </a:t>
            </a:r>
            <a:r>
              <a:rPr lang="fr-FR" sz="2000"/>
              <a:t>Revenue potential, funding strategy.</a:t>
            </a:r>
            <a:endParaRPr sz="2000"/>
          </a:p>
          <a:p>
            <a:pPr marL="457200" lvl="0" indent="-355600" algn="l" rtl="0">
              <a:spcBef>
                <a:spcPts val="0"/>
              </a:spcBef>
              <a:spcAft>
                <a:spcPts val="0"/>
              </a:spcAft>
              <a:buSzPts val="2000"/>
              <a:buChar char="●"/>
            </a:pPr>
            <a:r>
              <a:rPr lang="fr-FR" sz="2000" b="1"/>
              <a:t>Impact factor: </a:t>
            </a:r>
            <a:r>
              <a:rPr lang="fr-FR" sz="2000"/>
              <a:t>ESG, SDG contributions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148417" y="878541"/>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F7818"/>
              </a:buClr>
              <a:buSzPts val="4400"/>
              <a:buFont typeface="Trebuchet MS"/>
              <a:buNone/>
            </a:pPr>
            <a:r>
              <a:rPr lang="fr-FR" sz="4400" b="1">
                <a:solidFill>
                  <a:srgbClr val="3F7818"/>
                </a:solidFill>
              </a:rPr>
              <a:t>BENEFITS FOR PARTICIPANTS</a:t>
            </a:r>
            <a:endParaRPr/>
          </a:p>
        </p:txBody>
      </p:sp>
      <p:sp>
        <p:nvSpPr>
          <p:cNvPr id="247" name="Google Shape;247;p24"/>
          <p:cNvSpPr txBox="1">
            <a:spLocks noGrp="1"/>
          </p:cNvSpPr>
          <p:nvPr>
            <p:ph type="body" idx="1"/>
          </p:nvPr>
        </p:nvSpPr>
        <p:spPr>
          <a:xfrm>
            <a:off x="677325" y="1930400"/>
            <a:ext cx="9252600" cy="4569900"/>
          </a:xfrm>
          <a:prstGeom prst="rect">
            <a:avLst/>
          </a:prstGeom>
          <a:noFill/>
          <a:ln>
            <a:noFill/>
          </a:ln>
        </p:spPr>
        <p:txBody>
          <a:bodyPr spcFirstLastPara="1" wrap="square" lIns="91425" tIns="45700" rIns="91425" bIns="45700" anchor="t" anchorCtr="0">
            <a:normAutofit fontScale="85000" lnSpcReduction="10000"/>
          </a:bodyPr>
          <a:lstStyle/>
          <a:p>
            <a:pPr marL="342900" lvl="0" indent="-327660" algn="just" rtl="0">
              <a:spcBef>
                <a:spcPts val="1000"/>
              </a:spcBef>
              <a:spcAft>
                <a:spcPts val="0"/>
              </a:spcAft>
              <a:buSzPct val="80000"/>
              <a:buChar char="►"/>
            </a:pPr>
            <a:r>
              <a:rPr lang="fr-FR" sz="2000" b="1"/>
              <a:t>1.	</a:t>
            </a:r>
            <a:r>
              <a:rPr lang="fr-FR" sz="2641" b="1"/>
              <a:t>Training and exposure: our students will be able to understand international startup ecosystems and standards</a:t>
            </a:r>
            <a:endParaRPr sz="2641" b="1"/>
          </a:p>
          <a:p>
            <a:pPr marL="342900" lvl="0" indent="-362310" algn="just" rtl="0">
              <a:spcBef>
                <a:spcPts val="1000"/>
              </a:spcBef>
              <a:spcAft>
                <a:spcPts val="0"/>
              </a:spcAft>
              <a:buSzPct val="84859"/>
              <a:buChar char="►"/>
            </a:pPr>
            <a:r>
              <a:rPr lang="fr-FR" sz="2641" b="1"/>
              <a:t>2.	Pitch on Mainstage and get feedback from a jury of VCs, corporate executives and startup experts, making them top candidates for local grants, research funding and partnerships.</a:t>
            </a:r>
            <a:endParaRPr sz="2641" b="1"/>
          </a:p>
          <a:p>
            <a:pPr marL="342900" lvl="0" indent="-362310" algn="just" rtl="0">
              <a:spcBef>
                <a:spcPts val="1000"/>
              </a:spcBef>
              <a:spcAft>
                <a:spcPts val="0"/>
              </a:spcAft>
              <a:buSzPct val="84859"/>
              <a:buChar char="►"/>
            </a:pPr>
            <a:r>
              <a:rPr lang="fr-FR" sz="2641" b="1"/>
              <a:t>3.	Access to over €2 million in prizes, funding, and in-kind services</a:t>
            </a:r>
            <a:endParaRPr sz="2641" b="1"/>
          </a:p>
          <a:p>
            <a:pPr marL="342900" lvl="0" indent="-362310" algn="just" rtl="0">
              <a:spcBef>
                <a:spcPts val="1000"/>
              </a:spcBef>
              <a:spcAft>
                <a:spcPts val="0"/>
              </a:spcAft>
              <a:buSzPct val="84859"/>
              <a:buChar char="►"/>
            </a:pPr>
            <a:r>
              <a:rPr lang="fr-FR" sz="2641" b="1"/>
              <a:t>4.	Startup showcase at the WMF Startup District</a:t>
            </a:r>
            <a:endParaRPr sz="2641" b="1"/>
          </a:p>
          <a:p>
            <a:pPr marL="342900" lvl="0" indent="-362310" algn="just" rtl="0">
              <a:spcBef>
                <a:spcPts val="1000"/>
              </a:spcBef>
              <a:spcAft>
                <a:spcPts val="0"/>
              </a:spcAft>
              <a:buSzPct val="84859"/>
              <a:buChar char="►"/>
            </a:pPr>
            <a:r>
              <a:rPr lang="fr-FR" sz="2641" b="1"/>
              <a:t>5.	High-level networking with investors and partners</a:t>
            </a:r>
            <a:endParaRPr sz="2641" b="1"/>
          </a:p>
          <a:p>
            <a:pPr marL="342900" lvl="0" indent="-349250" algn="just" rtl="0">
              <a:spcBef>
                <a:spcPts val="1000"/>
              </a:spcBef>
              <a:spcAft>
                <a:spcPts val="0"/>
              </a:spcAft>
              <a:buSzPct val="100000"/>
              <a:buChar char="►"/>
            </a:pPr>
            <a:endParaRPr sz="2000" b="1"/>
          </a:p>
          <a:p>
            <a:pPr marL="101600" lvl="0" indent="0" algn="just" rtl="0">
              <a:spcBef>
                <a:spcPts val="1000"/>
              </a:spcBef>
              <a:spcAft>
                <a:spcPts val="0"/>
              </a:spcAft>
              <a:buSzPct val="80000"/>
              <a:buNone/>
            </a:pPr>
            <a:endParaRPr sz="2000" b="1"/>
          </a:p>
          <a:p>
            <a:pPr marL="0" lvl="0" indent="0" algn="just" rtl="0">
              <a:spcBef>
                <a:spcPts val="1000"/>
              </a:spcBef>
              <a:spcAft>
                <a:spcPts val="0"/>
              </a:spcAft>
              <a:buSzPct val="80000"/>
              <a:buNone/>
            </a:pPr>
            <a:endParaRPr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130486" y="868363"/>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3F7818"/>
              </a:buClr>
              <a:buSzPct val="100000"/>
              <a:buFont typeface="Trebuchet MS"/>
              <a:buNone/>
            </a:pPr>
            <a:r>
              <a:rPr lang="fr-FR" sz="4400" b="1">
                <a:solidFill>
                  <a:srgbClr val="3F7818"/>
                </a:solidFill>
              </a:rPr>
              <a:t>CONTACT AND RESOURCES | Q&amp;A</a:t>
            </a:r>
            <a:endParaRPr/>
          </a:p>
        </p:txBody>
      </p:sp>
      <p:sp>
        <p:nvSpPr>
          <p:cNvPr id="253" name="Google Shape;253;p25"/>
          <p:cNvSpPr txBox="1">
            <a:spLocks noGrp="1"/>
          </p:cNvSpPr>
          <p:nvPr>
            <p:ph type="body" idx="1"/>
          </p:nvPr>
        </p:nvSpPr>
        <p:spPr>
          <a:xfrm>
            <a:off x="585150" y="2381244"/>
            <a:ext cx="9252600" cy="2095500"/>
          </a:xfrm>
          <a:prstGeom prst="rect">
            <a:avLst/>
          </a:prstGeom>
          <a:noFill/>
          <a:ln>
            <a:noFill/>
          </a:ln>
        </p:spPr>
        <p:txBody>
          <a:bodyPr spcFirstLastPara="1" wrap="square" lIns="91425" tIns="45700" rIns="91425" bIns="45700" anchor="t" anchorCtr="0">
            <a:normAutofit/>
          </a:bodyPr>
          <a:lstStyle/>
          <a:p>
            <a:pPr marL="342900" lvl="0" indent="-342900" algn="just" rtl="0">
              <a:spcBef>
                <a:spcPts val="1000"/>
              </a:spcBef>
              <a:spcAft>
                <a:spcPts val="0"/>
              </a:spcAft>
              <a:buSzPts val="1600"/>
              <a:buChar char="►"/>
            </a:pPr>
            <a:r>
              <a:rPr lang="fr-FR" sz="2000" b="1"/>
              <a:t>Inquiries: info@wemakefuture.it | +39 051 0951294</a:t>
            </a:r>
            <a:endParaRPr sz="2000" b="1"/>
          </a:p>
          <a:p>
            <a:pPr marL="342900" lvl="0" indent="-342900" algn="just" rtl="0">
              <a:spcBef>
                <a:spcPts val="1000"/>
              </a:spcBef>
              <a:spcAft>
                <a:spcPts val="0"/>
              </a:spcAft>
              <a:buSzPts val="1600"/>
              <a:buChar char="►"/>
            </a:pPr>
            <a:r>
              <a:rPr lang="fr-FR" sz="2000" b="1"/>
              <a:t>More details: Visit the WMF website</a:t>
            </a:r>
            <a:endParaRPr sz="2000" b="1"/>
          </a:p>
          <a:p>
            <a:pPr marL="342900" lvl="0" indent="0" algn="just" rtl="0">
              <a:spcBef>
                <a:spcPts val="1000"/>
              </a:spcBef>
              <a:spcAft>
                <a:spcPts val="0"/>
              </a:spcAft>
              <a:buNone/>
            </a:pPr>
            <a:endParaRPr sz="2000" b="1"/>
          </a:p>
          <a:p>
            <a:pPr marL="0" lvl="0" indent="0" algn="just" rtl="0">
              <a:spcBef>
                <a:spcPts val="1000"/>
              </a:spcBef>
              <a:spcAft>
                <a:spcPts val="0"/>
              </a:spcAft>
              <a:buSzPts val="1600"/>
              <a:buNone/>
            </a:pPr>
            <a:endParaRPr sz="2000" b="1"/>
          </a:p>
        </p:txBody>
      </p:sp>
      <p:pic>
        <p:nvPicPr>
          <p:cNvPr id="254" name="Google Shape;254;p25"/>
          <p:cNvPicPr preferRelativeResize="0"/>
          <p:nvPr/>
        </p:nvPicPr>
        <p:blipFill>
          <a:blip r:embed="rId3">
            <a:alphaModFix/>
          </a:blip>
          <a:stretch>
            <a:fillRect/>
          </a:stretch>
        </p:blipFill>
        <p:spPr>
          <a:xfrm>
            <a:off x="3876375" y="4020769"/>
            <a:ext cx="2076456" cy="2076456"/>
          </a:xfrm>
          <a:prstGeom prst="rect">
            <a:avLst/>
          </a:prstGeom>
          <a:noFill/>
          <a:ln>
            <a:noFill/>
          </a:ln>
        </p:spPr>
      </p:pic>
    </p:spTree>
  </p:cSld>
  <p:clrMapOvr>
    <a:masterClrMapping/>
  </p:clrMapOvr>
</p:sld>
</file>

<file path=ppt/theme/theme1.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Words>
  <PresentationFormat>Personnalisé</PresentationFormat>
  <Paragraphs>45</Paragraphs>
  <Slides>8</Slides>
  <Notes>7</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Facette</vt:lpstr>
      <vt:lpstr>WMF2025 Startup Competition International startup challenge for digital innovation</vt:lpstr>
      <vt:lpstr>Diapositive 2</vt:lpstr>
      <vt:lpstr> ELIGIBILITY</vt:lpstr>
      <vt:lpstr>APPLICATION TIMELINE &amp; PROCESS</vt:lpstr>
      <vt:lpstr>Required information:</vt:lpstr>
      <vt:lpstr>SELECTION PROCESS</vt:lpstr>
      <vt:lpstr>BENEFITS FOR PARTICIPANTS</vt:lpstr>
      <vt:lpstr>CONTACT AND RESOURCES | 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WMF2025 Startup Competition International startup challenge for digital innovation</dc:title>
  <dc:creator>mesrs</dc:creator>
  <cp:lastModifiedBy>admin</cp:lastModifiedBy>
  <cp:revision>1</cp:revision>
  <dcterms:modified xsi:type="dcterms:W3CDTF">2025-02-26T10:50:37Z</dcterms:modified>
</cp:coreProperties>
</file>